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73" r:id="rId7"/>
    <p:sldId id="278" r:id="rId8"/>
    <p:sldId id="274" r:id="rId9"/>
    <p:sldId id="275" r:id="rId10"/>
    <p:sldId id="285" r:id="rId11"/>
    <p:sldId id="276" r:id="rId12"/>
    <p:sldId id="277" r:id="rId13"/>
    <p:sldId id="279" r:id="rId14"/>
    <p:sldId id="280" r:id="rId15"/>
    <p:sldId id="281" r:id="rId16"/>
    <p:sldId id="284" r:id="rId17"/>
    <p:sldId id="282" r:id="rId18"/>
    <p:sldId id="283" r:id="rId19"/>
    <p:sldId id="288" r:id="rId20"/>
    <p:sldId id="262" r:id="rId21"/>
    <p:sldId id="272" r:id="rId22"/>
    <p:sldId id="287" r:id="rId23"/>
    <p:sldId id="286" r:id="rId24"/>
    <p:sldId id="267" r:id="rId25"/>
    <p:sldId id="268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FAB02-E076-48CC-B508-A40DCDCD8C8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8F17C-2C4F-49B8-A541-9125698F3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8F17C-2C4F-49B8-A541-9125698F3B7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51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2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85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3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56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1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5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0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1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2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6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earch?q=traffic+data" TargetMode="External"/><Relationship Id="rId2" Type="http://schemas.openxmlformats.org/officeDocument/2006/relationships/hyperlink" Target="https://catalog.data.gov/dataset/electric-vehicle-populatio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selfishgene/historical-hourly-weather-dat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51EA-D520-25DE-D6F8-7811FDD1C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0619" y="65315"/>
            <a:ext cx="8495682" cy="2541431"/>
          </a:xfrm>
        </p:spPr>
        <p:txBody>
          <a:bodyPr/>
          <a:lstStyle/>
          <a:p>
            <a:r>
              <a:rPr lang="en-US" sz="4800" b="1" dirty="0"/>
              <a:t>Electric Vehicle Charging Demand Forecasting</a:t>
            </a:r>
            <a:endParaRPr lang="en-IN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5AEAC-1AEF-318B-4BAE-4C1E9C77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91885" y="3631308"/>
            <a:ext cx="11952513" cy="1239894"/>
          </a:xfrm>
        </p:spPr>
        <p:txBody>
          <a:bodyPr>
            <a:normAutofit fontScale="85000" lnSpcReduction="20000"/>
          </a:bodyPr>
          <a:lstStyle/>
          <a:p>
            <a:pPr rtl="0"/>
            <a:r>
              <a:rPr lang="en-US" sz="2800" dirty="0">
                <a:solidFill>
                  <a:srgbClr val="00B050"/>
                </a:solidFill>
              </a:rPr>
              <a:t>Leveraging Weather, Time, and Traffic Data with Prophet and ARIMA Models</a:t>
            </a:r>
          </a:p>
          <a:p>
            <a:pPr rtl="0"/>
            <a:r>
              <a:rPr lang="en-US" sz="700" b="1" dirty="0">
                <a:solidFill>
                  <a:srgbClr val="00B050"/>
                </a:solidFill>
              </a:rPr>
              <a:t>                                                                                                             </a:t>
            </a:r>
          </a:p>
          <a:p>
            <a:pPr rtl="0"/>
            <a:r>
              <a:rPr lang="en-US" sz="1300" dirty="0">
                <a:solidFill>
                  <a:schemeClr val="tx2">
                    <a:lumMod val="10000"/>
                  </a:schemeClr>
                </a:solidFill>
              </a:rPr>
              <a:t>                                                                                                                                                              By</a:t>
            </a:r>
          </a:p>
          <a:p>
            <a:pPr rtl="0"/>
            <a:r>
              <a:rPr lang="en-US" sz="1300" dirty="0">
                <a:solidFill>
                  <a:schemeClr val="tx2">
                    <a:lumMod val="10000"/>
                  </a:schemeClr>
                </a:solidFill>
              </a:rPr>
              <a:t>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2200" dirty="0">
                <a:solidFill>
                  <a:schemeClr val="tx2">
                    <a:lumMod val="10000"/>
                  </a:schemeClr>
                </a:solidFill>
              </a:rPr>
              <a:t>Sherin Samuel</a:t>
            </a:r>
            <a:endParaRPr lang="en-US" sz="11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E2BC-3D6E-D673-A655-986C611E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4377" y="6632665"/>
            <a:ext cx="7043058" cy="320040"/>
          </a:xfrm>
        </p:spPr>
        <p:txBody>
          <a:bodyPr/>
          <a:lstStyle/>
          <a:p>
            <a:r>
              <a:rPr lang="en-US" sz="1600" b="1" dirty="0">
                <a:solidFill>
                  <a:schemeClr val="bg2">
                    <a:lumMod val="50000"/>
                    <a:alpha val="70000"/>
                  </a:schemeClr>
                </a:solidFill>
              </a:rPr>
              <a:t>Built with Python, </a:t>
            </a:r>
            <a:r>
              <a:rPr lang="en-US" sz="1600" b="1" dirty="0" err="1">
                <a:solidFill>
                  <a:schemeClr val="bg2">
                    <a:lumMod val="50000"/>
                    <a:alpha val="70000"/>
                  </a:schemeClr>
                </a:solidFill>
              </a:rPr>
              <a:t>Streamlit</a:t>
            </a:r>
            <a:r>
              <a:rPr lang="en-US" sz="1600" b="1" dirty="0">
                <a:solidFill>
                  <a:schemeClr val="bg2">
                    <a:lumMod val="50000"/>
                    <a:alpha val="70000"/>
                  </a:schemeClr>
                </a:solidFill>
              </a:rPr>
              <a:t>, and Data Science Tools</a:t>
            </a:r>
          </a:p>
          <a:p>
            <a:endParaRPr lang="en-US" sz="1600" b="1" dirty="0">
              <a:solidFill>
                <a:schemeClr val="bg2">
                  <a:lumMod val="50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8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CCAB5-1F70-A1FC-734B-3ACE9482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99" y="177800"/>
            <a:ext cx="6070611" cy="3657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53E1E-CCAA-8ABB-3084-0960CC140BD8}"/>
              </a:ext>
            </a:extLst>
          </p:cNvPr>
          <p:cNvSpPr txBox="1"/>
          <p:nvPr/>
        </p:nvSpPr>
        <p:spPr>
          <a:xfrm>
            <a:off x="2203450" y="3723481"/>
            <a:ext cx="5899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PACF and ACF plots for Seattle (d=1).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PACF: Spike at lag 0 (1.0), minor negative correlation at lag 1 (~-0.25), negligible thereafter.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ACF: Spike at lag 0 (1.0), slight negative correlation at lag 1 (~-0.25), trends toward 0 with higher lags.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Indicates a differenced series (d=1) with no significant autocorrelation beyond lag 1, supporting ARIMA(0,1,0) model.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25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2BEDF-E731-3239-9518-A1BAD15D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25" y="0"/>
            <a:ext cx="4171959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C7E5F-48A1-68AD-9A4A-86301850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0"/>
            <a:ext cx="4476750" cy="30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99496-4900-60CB-3513-FEC1096A5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869" y="71346"/>
            <a:ext cx="3750331" cy="2938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730F0-C22A-8D3E-12F5-BF2593526C72}"/>
              </a:ext>
            </a:extLst>
          </p:cNvPr>
          <p:cNvSpPr txBox="1"/>
          <p:nvPr/>
        </p:nvSpPr>
        <p:spPr>
          <a:xfrm>
            <a:off x="225425" y="3009900"/>
            <a:ext cx="402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Cross-validation of ARIMA(0,1,0) in Seattle (2023.0–2024.0).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Blue line: Actual weighted demand, rises sharply from ~27,500 to ~50,000.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Orange line: Predicted demand, increases gradually from ~25,000 to ~27,500.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Shows ARIMA underestimates actual demand, missing the sharp rise.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Highlights model limitations in capturing sudden demand spikes.</a:t>
            </a:r>
          </a:p>
          <a:p>
            <a:pPr algn="just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81E6F-21AA-1B8D-05CB-24F7308996B3}"/>
              </a:ext>
            </a:extLst>
          </p:cNvPr>
          <p:cNvSpPr txBox="1"/>
          <p:nvPr/>
        </p:nvSpPr>
        <p:spPr>
          <a:xfrm>
            <a:off x="4476750" y="3009900"/>
            <a:ext cx="3575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Cross-validation of ARIMA(0,0,0) in San Diego.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Blue dot: Actual weighted demand (~40 in 2023).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Orange cross: Predicted demand (~170 in 2023).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Shows ARIMA significantly overestimates actual demand.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Highlights model inaccuracy for San Diego's demand.</a:t>
            </a:r>
          </a:p>
          <a:p>
            <a:pPr algn="just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1EA6F-ED37-4552-57A4-FCE511B986ED}"/>
              </a:ext>
            </a:extLst>
          </p:cNvPr>
          <p:cNvSpPr txBox="1"/>
          <p:nvPr/>
        </p:nvSpPr>
        <p:spPr>
          <a:xfrm>
            <a:off x="8604259" y="2970225"/>
            <a:ext cx="32258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Cross-validation of ARIMA(0,1,0) in Vancouver (2023.0–2024.0).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Blue line: Actual weighted demand, rises sharply from ~11,000 to ~15,000.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Orange line: Predicted demand, increases gradually from ~9,000 to ~11,000.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Shows ARIMA underestimates actual demand, missing the sharp rise.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Highlights model limitations in capturing sudden demand spikes.</a:t>
            </a:r>
          </a:p>
          <a:p>
            <a:pPr algn="just"/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779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67CF1-DB75-085F-B0F1-E2AA66AF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-82840"/>
            <a:ext cx="4419600" cy="3283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F8C41-2E57-2A75-5C41-6E7A6E2A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9050"/>
            <a:ext cx="3721098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A2AB8-708D-85E9-E0CB-21C4F5D99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99" y="-19050"/>
            <a:ext cx="4051301" cy="321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97E6AE-A1D7-86E0-0814-9ADFA0DBBF6D}"/>
              </a:ext>
            </a:extLst>
          </p:cNvPr>
          <p:cNvSpPr txBox="1"/>
          <p:nvPr/>
        </p:nvSpPr>
        <p:spPr>
          <a:xfrm>
            <a:off x="304800" y="3429000"/>
            <a:ext cx="3022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Differenced weighted demand in San Diego (d=0), 2015–2021.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Peaks at ~450 in 2019, drops to ~50 by 2021.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Indicates high volatility, likely due to external factors. </a:t>
            </a:r>
          </a:p>
          <a:p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CEE63-B549-625F-C86C-06DD97097CAA}"/>
              </a:ext>
            </a:extLst>
          </p:cNvPr>
          <p:cNvSpPr txBox="1"/>
          <p:nvPr/>
        </p:nvSpPr>
        <p:spPr>
          <a:xfrm>
            <a:off x="4057650" y="3136611"/>
            <a:ext cx="31813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Differenced weighted demand in Seattle (d=1), 2015–2024.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Shows volatility: peaks at ~20,000 in 2019, drops to ~-30,000 in 2021, recovers to ~10,000 by 2023.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Indicates significant fluctuations, likely due to external factors.</a:t>
            </a:r>
          </a:p>
          <a:p>
            <a:pPr algn="just"/>
            <a:endParaRPr lang="en-IN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5B504-A267-70A5-60A4-ED798E685766}"/>
              </a:ext>
            </a:extLst>
          </p:cNvPr>
          <p:cNvSpPr txBox="1"/>
          <p:nvPr/>
        </p:nvSpPr>
        <p:spPr>
          <a:xfrm>
            <a:off x="7772399" y="3219450"/>
            <a:ext cx="400049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High Volatility (2016-2020):</a:t>
            </a:r>
            <a:r>
              <a:rPr lang="en-US" sz="1400" dirty="0">
                <a:latin typeface="+mj-lt"/>
              </a:rPr>
              <a:t> Differenced weighted demand fluctuated significantly, peaking at 4000 in 2019 and dropping to -8000 in 2020, indicating sharp year-to-year changes in EV charging demand in Vancouver.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Stabilization (2021-2024):</a:t>
            </a:r>
            <a:r>
              <a:rPr lang="en-US" sz="1400" dirty="0">
                <a:latin typeface="+mj-lt"/>
              </a:rPr>
              <a:t> After 2020, the differenced demand stabilized around 0, with minor increases to around 1000 by 2024, suggesting a more consistent EV charging trend.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Key Insight:</a:t>
            </a:r>
            <a:r>
              <a:rPr lang="en-US" sz="1400" dirty="0">
                <a:latin typeface="+mj-lt"/>
              </a:rPr>
              <a:t> The differenced data highlights periods of rapid growth and decline in demand, likely influenced by policy changes, infrastructure development, or economic factors in Vancouver.</a:t>
            </a:r>
          </a:p>
        </p:txBody>
      </p:sp>
    </p:spTree>
    <p:extLst>
      <p:ext uri="{BB962C8B-B14F-4D97-AF65-F5344CB8AC3E}">
        <p14:creationId xmlns:p14="http://schemas.microsoft.com/office/powerpoint/2010/main" val="416072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55480-EA7A-CC10-F960-8482B0CC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08" y="63492"/>
            <a:ext cx="4180944" cy="2630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5AECF-29FB-180F-40F9-7ED5D280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03" y="63492"/>
            <a:ext cx="4384903" cy="2630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7246B-B66F-82CB-339C-310D76AE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" y="0"/>
            <a:ext cx="3646466" cy="2694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DA56F-0B3E-E4B5-FA54-B30A25038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3" y="2861211"/>
            <a:ext cx="3909658" cy="3671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2FE19-B6C3-99DB-14CF-8195A722ADD7}"/>
              </a:ext>
            </a:extLst>
          </p:cNvPr>
          <p:cNvSpPr txBox="1"/>
          <p:nvPr/>
        </p:nvSpPr>
        <p:spPr>
          <a:xfrm>
            <a:off x="4646762" y="3082506"/>
            <a:ext cx="59867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Seattle 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EV charging demand peaked at 600,000 in 2016 but declines sharply, with forecasts stabilizing around -250,000 by 2027, indicating a significant drop in demand.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Portland 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Demand starts near 0 in 2015, fluctuates slightly, and trends downward to around -15 by 2027, suggesting minimal growth or decline in EV charging needs.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San Diego 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San Diego shows a steady decline from 300 to -400, while Vancouver drops from 100,000 to -2500 by 2027, reflecting a consistent downward trend across regions.</a:t>
            </a: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322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3C851-A725-F085-2FDB-3A6CADF4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656" y="97767"/>
            <a:ext cx="3617344" cy="2037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C9A82-D0DA-2495-93F5-9E397CB2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17" y="145209"/>
            <a:ext cx="4275839" cy="198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5EDE5-AE41-06B3-AB80-A1180C9E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0" y="2182475"/>
            <a:ext cx="4169417" cy="304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9FE6B-CF52-784B-B4E3-149A92484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4490929" cy="2135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ED58D-A18D-A9BE-D2A6-DD29203F1D7D}"/>
              </a:ext>
            </a:extLst>
          </p:cNvPr>
          <p:cNvSpPr txBox="1"/>
          <p:nvPr/>
        </p:nvSpPr>
        <p:spPr>
          <a:xfrm>
            <a:off x="4618007" y="2364770"/>
            <a:ext cx="63490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Vancouver (Top Left, ARIMA(0,1,0)):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Residuals show high volatility, peaking at 4000 and dropping to -8000 around index 154-156, indicating the model struggles to capture EV charging demand patterns.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San Diego (Top Middle &amp; Right, ARIMA(0,0,0)):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Residuals exhibit sharp spikes (e.g., 200 at index 173 and 300 at index 172), suggesting the model fails to account for sudden changes in demand.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Seattle (Bottom, ARIMA(0,1,0)):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Residuals fluctuate significantly, dipping to -5000 around index 44, highlighting potential inadequacies in the model for predicting EV charging demand trends.</a:t>
            </a:r>
          </a:p>
          <a:p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47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77674-D04D-5636-9D4B-AA882497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7" y="199121"/>
            <a:ext cx="6865675" cy="5149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7E1DF5-E526-0A65-3156-116B974A4B54}"/>
              </a:ext>
            </a:extLst>
          </p:cNvPr>
          <p:cNvSpPr txBox="1"/>
          <p:nvPr/>
        </p:nvSpPr>
        <p:spPr>
          <a:xfrm>
            <a:off x="7326703" y="465826"/>
            <a:ext cx="46295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Temperature Range: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Most cities have temperatures between 7.5°C and 22.5°C, with EV charging demand varying widely, indicating temperature may not be a strong predictor of demand.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Demand Outliers: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San Antonio (brown) shows exceptionally high demand (up to 500,000) at 17.5°C, while most cities like Vancouver (blue) and San Diego (purple) cluster below 100,000, suggesting regional differences.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Clear Correlation: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There’s no consistent trend between temperature and demand across cities, as both high and low demands occur across the temperature spectrum, highlighting other influencing factors.</a:t>
            </a:r>
          </a:p>
          <a:p>
            <a:pPr algn="just"/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48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BD780-3B25-2045-7704-32588D88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3" y="57149"/>
            <a:ext cx="5982433" cy="3589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631A3-BCCC-E9E3-9079-BCE9E2AF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57" y="0"/>
            <a:ext cx="6077680" cy="3646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A3C0A-E31F-1DBE-16C9-818C3F2D3453}"/>
              </a:ext>
            </a:extLst>
          </p:cNvPr>
          <p:cNvSpPr txBox="1"/>
          <p:nvPr/>
        </p:nvSpPr>
        <p:spPr>
          <a:xfrm>
            <a:off x="1058173" y="3950897"/>
            <a:ext cx="9983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Peak Demand (2019):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Both Vancouver and Seattle show peak weighted demand in 2019, with Vancouver reaching 100,000 and Seattle at 500,000, indicating a high point in EV charging needs.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Sharp Decline Post-2019: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After 2019, demand in both cities drops significantly, with Vancouver stabilizing around 10,000 and Seattle near 0 by 2024, suggesting a rapid decrease in EV charging activity.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Similar Trends: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parallel trends in both cities highlight a regional pattern, possibly influenced by shared economic or policy factors affecting EV adoption and charging infrastructure.</a:t>
            </a:r>
          </a:p>
          <a:p>
            <a:pPr algn="just"/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78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E0F82-8A28-BE2A-2258-5BA7F28E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26" y="403998"/>
            <a:ext cx="6370136" cy="477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A8E1A-5CEE-1612-080C-88B6EF8EC109}"/>
              </a:ext>
            </a:extLst>
          </p:cNvPr>
          <p:cNvSpPr txBox="1"/>
          <p:nvPr/>
        </p:nvSpPr>
        <p:spPr>
          <a:xfrm>
            <a:off x="6901132" y="563592"/>
            <a:ext cx="42039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Similar Medians: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Traffic volume medians for rainy (True) and non-rainy (False) days are nearly identical, around 4000, suggesting rain has little impact on overall traffic volume.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Consistent Spread: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Both conditions show similar interquartile ranges (3000–5000), indicating comparable variability in traffic volume regardless of rain.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Outliers Present: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Both rainy and non-rainy days have outliers above 6000, reflecting occasional spikes in traffic volume unaffected by weather conditions.</a:t>
            </a:r>
          </a:p>
          <a:p>
            <a:pPr algn="just"/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758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4BF2B2-33BF-60E0-3D50-FD6332D2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657" y="57509"/>
            <a:ext cx="5399178" cy="387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97242-1A12-6EDA-DA78-FDA2C79B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6" y="1"/>
            <a:ext cx="6546490" cy="3927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8BBAD-5AEF-369D-AF90-E4C8DE554411}"/>
              </a:ext>
            </a:extLst>
          </p:cNvPr>
          <p:cNvSpPr txBox="1"/>
          <p:nvPr/>
        </p:nvSpPr>
        <p:spPr>
          <a:xfrm>
            <a:off x="419819" y="4175185"/>
            <a:ext cx="5676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Minneapolis Traffic &amp; Temperature (Left):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Traffic volume remains high (4000–7000) from 2013–2018, while temperature fluctuates near 0°C, showing no clear correlation between traffic volume and temperature changes. </a:t>
            </a:r>
          </a:p>
          <a:p>
            <a:pPr algn="just"/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9F198-B1A1-5D51-0019-F79CFABD7D48}"/>
              </a:ext>
            </a:extLst>
          </p:cNvPr>
          <p:cNvSpPr txBox="1"/>
          <p:nvPr/>
        </p:nvSpPr>
        <p:spPr>
          <a:xfrm>
            <a:off x="6700808" y="4175185"/>
            <a:ext cx="5336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Range vs. Temperature (Right):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Electric range varies widely (50–350 miles) across cities, with most clustering at 200–300 miles; temperature (0–30°C) shows no strong trend, indicating other factors influence range more significantly. </a:t>
            </a:r>
          </a:p>
          <a:p>
            <a:pPr algn="just"/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6AB51-5645-1CF1-D49B-D5CCD0703E82}"/>
              </a:ext>
            </a:extLst>
          </p:cNvPr>
          <p:cNvSpPr txBox="1"/>
          <p:nvPr/>
        </p:nvSpPr>
        <p:spPr>
          <a:xfrm>
            <a:off x="2225615" y="5509778"/>
            <a:ext cx="7855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Neither traffic volume nor electric range shows a strong dependency on temperature, suggesting additional variables like infrastructure or driving habits play a larger role.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365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CB7625-4C86-168B-4FDC-0A269469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694"/>
            <a:ext cx="6074440" cy="3644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32F43-FC52-DFCD-64BD-5F9DDEC3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5" y="0"/>
            <a:ext cx="5942641" cy="370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671CC-0215-C37C-DB95-ADB0BE0BC689}"/>
              </a:ext>
            </a:extLst>
          </p:cNvPr>
          <p:cNvSpPr txBox="1"/>
          <p:nvPr/>
        </p:nvSpPr>
        <p:spPr>
          <a:xfrm>
            <a:off x="461034" y="3945148"/>
            <a:ext cx="113926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Peak Demand (2018):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Both graphs show weighted demand in San Diego peaking at around 400 units in 2018, indicating a high point in EV charging needs.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Sharp Decline Post-2018: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Demand drops significantly after 2018, reaching near 0 by 2020, suggesting a rapid decrease in EV charging activity or data inconsistencies.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Extended Forecast 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right graph extends to 2021, showing demand stabilizing near 0, highlighting a potential saturation or decline in EV charging demand in San Diego.</a:t>
            </a:r>
          </a:p>
          <a:p>
            <a:pPr algn="just"/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884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07A6-8168-1B95-92B6-41AE7D42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Project Overview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E5BD-E369-B3D6-0603-D2FC2386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106" y="2580534"/>
            <a:ext cx="7729728" cy="3101983"/>
          </a:xfrm>
        </p:spPr>
        <p:txBody>
          <a:bodyPr/>
          <a:lstStyle/>
          <a:p>
            <a:pPr marL="0" indent="0" rtl="0">
              <a:buNone/>
            </a:pPr>
            <a:r>
              <a:rPr lang="en-US" b="1" dirty="0"/>
              <a:t>Objective</a:t>
            </a:r>
            <a:r>
              <a:rPr lang="en-US" dirty="0"/>
              <a:t>: Forecast EV charging demand to support infrastructure planning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Integrates weather, EV population, and traffic data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Uses Prophet and ARIMA models for time-series forecasting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Visualizes trends and forecasts via an interactive </a:t>
            </a:r>
            <a:r>
              <a:rPr lang="en-US" dirty="0" err="1"/>
              <a:t>Streamlit</a:t>
            </a:r>
            <a:r>
              <a:rPr lang="en-US" dirty="0"/>
              <a:t> dashboard</a:t>
            </a:r>
          </a:p>
          <a:p>
            <a:pPr marL="0" indent="0" rtl="0">
              <a:buNone/>
            </a:pPr>
            <a:r>
              <a:rPr lang="en-US" b="1" dirty="0"/>
              <a:t>Impact</a:t>
            </a:r>
            <a:r>
              <a:rPr lang="en-US" dirty="0"/>
              <a:t>: Informs optimal placement and scaling of charging stations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17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22018A-73D7-2A04-4069-3E78D54E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272" y="50836"/>
            <a:ext cx="9238778" cy="627018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Streamlit</a:t>
            </a:r>
            <a:r>
              <a:rPr lang="en-IN" b="1" dirty="0"/>
              <a:t> Dashboard Overview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41FB29-398D-835F-C15D-1F2FF04E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8" y="754032"/>
            <a:ext cx="11269482" cy="61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8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F21734-A903-2469-9973-D23018FC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95319-342F-1989-AB2D-DE07626A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E72C9-E0B5-DCBF-F810-C2F33050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EDFA-A5D2-AF5A-E199-1A536D56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319" y="220109"/>
            <a:ext cx="7729728" cy="785731"/>
          </a:xfrm>
        </p:spPr>
        <p:txBody>
          <a:bodyPr/>
          <a:lstStyle/>
          <a:p>
            <a:r>
              <a:rPr lang="en-IN" b="1" dirty="0"/>
              <a:t>Key Findings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7057-074C-D201-ACC6-E0068DC8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99" y="1344821"/>
            <a:ext cx="4502767" cy="5293069"/>
          </a:xfrm>
        </p:spPr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Forecasting Results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High-demand cities: Seattle, Vancouver, San Diego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Prophet outperforms ARIMA in most cities (lower RMSE)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Trends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Demand increases with EV population growth</a:t>
            </a:r>
          </a:p>
          <a:p>
            <a:pPr marL="742950" lvl="1" indent="-285750" algn="just" rtl="0">
              <a:buFont typeface="Arial" panose="020B0604020202020204" pitchFamily="34" charset="0"/>
              <a:buChar char="•"/>
            </a:pPr>
            <a:r>
              <a:rPr lang="en-US" dirty="0"/>
              <a:t>Temperature and humidity impact demand significantly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Expand charging stations in high-demand cities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Place stations in high-traffic areas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Monitor weather for demand spikes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2CDCF-AC7D-315C-7861-ED08775C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720" y="1211017"/>
            <a:ext cx="7633063" cy="48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7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8524-99CA-8C15-1387-4D04808C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F357-2C12-FB24-9F07-9CC88B2A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Data Constraints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Sparse EV data limited forecasting to a few cities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Traffic data only available for Minneapolis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Short time-series (10 years) may affect model stability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Model Limitations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Prophet assumes seasonality; ARIMA requires stationarity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Limited external regressors due to data availability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36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8FD5-6F12-61FF-6943-703146EF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Work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FCC1-3E3F-852C-2A60-A25453EF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IN" b="1" dirty="0"/>
              <a:t>Enhancements</a:t>
            </a:r>
            <a:r>
              <a:rPr lang="en-IN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Incorporate more cities and traffic data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Explore machine learning models (e.g., LSTM, </a:t>
            </a:r>
            <a:r>
              <a:rPr lang="en-IN" dirty="0" err="1"/>
              <a:t>XGBoost</a:t>
            </a:r>
            <a:r>
              <a:rPr lang="en-IN" dirty="0"/>
              <a:t>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Add real-time data integration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b="1" dirty="0"/>
              <a:t>Dashboard Improvements</a:t>
            </a:r>
            <a:r>
              <a:rPr lang="en-IN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Add more interactive filters (e.g., year range)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Include geospatial visualizations for station placement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b="1" dirty="0"/>
              <a:t>Visual</a:t>
            </a:r>
            <a:r>
              <a:rPr lang="en-IN" dirty="0"/>
              <a:t>: Roadmap or timeline graphic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4259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5813-F080-C0DD-7DF7-5601993C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586" y="272542"/>
            <a:ext cx="7729728" cy="68630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4BAA6-5FE8-AA05-DFAD-5D97311AE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36" y="1615694"/>
            <a:ext cx="5103114" cy="364845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Summary</a:t>
            </a:r>
            <a:r>
              <a:rPr lang="en-US" dirty="0"/>
              <a:t>: Successfully forecasted EV charging demand using Prophet and ARIMA, with an interactive </a:t>
            </a:r>
            <a:r>
              <a:rPr lang="en-US" dirty="0" err="1"/>
              <a:t>Streamlit</a:t>
            </a:r>
            <a:r>
              <a:rPr lang="en-US" dirty="0"/>
              <a:t> dashboard for visualization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Impact</a:t>
            </a:r>
            <a:r>
              <a:rPr lang="en-US" dirty="0"/>
              <a:t>: Supports data-driven decisions for EV infrastructure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Next Steps</a:t>
            </a:r>
            <a:r>
              <a:rPr lang="en-US" dirty="0"/>
              <a:t>: Address limitations and expand the dashboard</a:t>
            </a:r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C10DE156-37DD-FF28-997F-9EFA8942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196117"/>
            <a:ext cx="6642100" cy="54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9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A75C-D3BE-2C81-8125-8CC9E26C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C069-67EB-67C9-1B2A-C2EF4050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IN" b="1" dirty="0"/>
              <a:t>Data Sources</a:t>
            </a:r>
            <a:r>
              <a:rPr lang="en-IN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Electric Vehicle Population Data(</a:t>
            </a:r>
            <a:r>
              <a:rPr lang="fr-FR" dirty="0">
                <a:hlinkClick r:id="rId2"/>
              </a:rPr>
              <a:t>Electric </a:t>
            </a:r>
            <a:r>
              <a:rPr lang="fr-FR" dirty="0" err="1">
                <a:hlinkClick r:id="rId2"/>
              </a:rPr>
              <a:t>Vehicle</a:t>
            </a:r>
            <a:r>
              <a:rPr lang="fr-FR" dirty="0">
                <a:hlinkClick r:id="rId2"/>
              </a:rPr>
              <a:t> Population Data – </a:t>
            </a:r>
            <a:r>
              <a:rPr lang="fr-FR" dirty="0" err="1">
                <a:hlinkClick r:id="rId2"/>
              </a:rPr>
              <a:t>Catalog</a:t>
            </a:r>
            <a:r>
              <a:rPr lang="fr-FR" dirty="0"/>
              <a:t>)</a:t>
            </a:r>
            <a:endParaRPr lang="en-IN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Metro Interstate Traffic Volume(</a:t>
            </a:r>
            <a:r>
              <a:rPr lang="en-IN" dirty="0">
                <a:hlinkClick r:id="rId3"/>
              </a:rPr>
              <a:t>Search | Kaggle</a:t>
            </a:r>
            <a:r>
              <a:rPr lang="en-IN" dirty="0"/>
              <a:t>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Weather datasets(</a:t>
            </a:r>
            <a:r>
              <a:rPr lang="en-US" dirty="0">
                <a:hlinkClick r:id="rId4"/>
              </a:rPr>
              <a:t>Historical Hourly Weather Data 2012-2017</a:t>
            </a:r>
            <a:r>
              <a:rPr lang="en-US" dirty="0"/>
              <a:t>)</a:t>
            </a:r>
            <a:endParaRPr lang="en-IN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Tools</a:t>
            </a:r>
            <a:r>
              <a:rPr lang="en-IN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Python, Pandas, Prophet, </a:t>
            </a:r>
            <a:r>
              <a:rPr lang="en-IN" dirty="0" err="1"/>
              <a:t>Statsmodels</a:t>
            </a:r>
            <a:endParaRPr lang="en-IN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 err="1"/>
              <a:t>Streamlit</a:t>
            </a:r>
            <a:r>
              <a:rPr lang="en-IN" dirty="0"/>
              <a:t>, </a:t>
            </a:r>
            <a:r>
              <a:rPr lang="en-IN" dirty="0" err="1"/>
              <a:t>Plotly</a:t>
            </a:r>
            <a:r>
              <a:rPr lang="en-IN" dirty="0"/>
              <a:t>, Seaborn, Matplotlib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131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0BA3-C917-2368-6ECA-EFB37DD0F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1145" y="2228850"/>
            <a:ext cx="4270248" cy="2596776"/>
          </a:xfrm>
        </p:spPr>
        <p:txBody>
          <a:bodyPr>
            <a:normAutofit fontScale="85000" lnSpcReduction="1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IN" sz="1600" b="1" dirty="0"/>
              <a:t>Weather Data</a:t>
            </a:r>
            <a:r>
              <a:rPr lang="en-IN" sz="1600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sz="1400" dirty="0"/>
              <a:t>Source: Multiple CSV files (temperature, humidity, etc.)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sz="1400" dirty="0"/>
              <a:t>Cities: 36 cities (e.g., Seattle, Vancouver, San Diego)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sz="1400" dirty="0"/>
              <a:t>Rows: ~271,554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sz="1600" b="1" dirty="0"/>
              <a:t>EV Population Data</a:t>
            </a:r>
            <a:r>
              <a:rPr lang="en-IN" sz="1600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sz="1400" dirty="0"/>
              <a:t>Source: Electric_Vehicle_Population_Data.csv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sz="1400" dirty="0"/>
              <a:t>Rows: ~239,747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sz="1400" dirty="0"/>
              <a:t>Features: EV Count, Electric Range</a:t>
            </a:r>
          </a:p>
          <a:p>
            <a:endParaRPr lang="en-IN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8C322-53FD-590B-6F9F-97C83A2C2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6390" y="2228850"/>
            <a:ext cx="4253484" cy="2596776"/>
          </a:xfrm>
        </p:spPr>
        <p:txBody>
          <a:bodyPr>
            <a:normAutofit fontScale="85000" lnSpcReduction="1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IN" sz="1600" b="1" dirty="0"/>
              <a:t>Traffic Data</a:t>
            </a:r>
            <a:r>
              <a:rPr lang="en-IN" sz="1600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Source: Metro_Interstate_Traffic_Volume.csv (Minneapolis)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dirty="0"/>
              <a:t>Rows: ~48,204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sz="1600" b="1" dirty="0"/>
              <a:t>Visual</a:t>
            </a:r>
            <a:r>
              <a:rPr lang="en-IN" sz="1600" dirty="0"/>
              <a:t>: Table summarizing data sources and shapes</a:t>
            </a:r>
          </a:p>
          <a:p>
            <a:endParaRPr lang="en-IN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640011-2ADB-DFD8-5683-EA6A330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681228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Data Sources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3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F350-5E53-21A2-8793-E93FF471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Methodology</a:t>
            </a:r>
            <a:endParaRPr lang="en-IN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4F7F91-FE97-5D02-EC38-8E3792C53A3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2134907" y="2285074"/>
            <a:ext cx="355179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Preprocessing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Combined weather files into a unified dataset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Standardized time-series data for EV demand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Handled missing data and ensured compatibility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75EA4A-F0D1-24A8-C8CD-D4535103747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05303" y="2562073"/>
            <a:ext cx="361841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Forecasting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Prophet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Captures seasonality and trends with external regressors (weather, traffic)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ARIMA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Models stationarity with optimized parameters via grid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0E052-EDDC-4B74-DFEA-AAA562117975}"/>
              </a:ext>
            </a:extLst>
          </p:cNvPr>
          <p:cNvSpPr txBox="1"/>
          <p:nvPr/>
        </p:nvSpPr>
        <p:spPr>
          <a:xfrm>
            <a:off x="2287633" y="5239729"/>
            <a:ext cx="60970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rtl="0"/>
            <a:r>
              <a:rPr lang="en-US" b="1" dirty="0"/>
              <a:t>Validation</a:t>
            </a:r>
            <a:r>
              <a:rPr lang="en-US" dirty="0"/>
              <a:t>: RMSE for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12137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D67A-F99D-41BD-1327-2DD81471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Main Program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8A199-CDC4-E367-FD0F-F2F0714C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4" y="2191948"/>
            <a:ext cx="9897727" cy="2474104"/>
          </a:xfrm>
        </p:spPr>
        <p:txBody>
          <a:bodyPr>
            <a:normAutofit/>
          </a:bodyPr>
          <a:lstStyle/>
          <a:p>
            <a:pPr marL="0" indent="0" algn="just" rtl="0">
              <a:buNone/>
            </a:pPr>
            <a:r>
              <a:rPr lang="en-US" b="1" dirty="0"/>
              <a:t>Steps</a:t>
            </a:r>
          </a:p>
          <a:p>
            <a:pPr algn="just" rtl="0">
              <a:buFont typeface="+mj-lt"/>
              <a:buAutoNum type="arabicPeriod"/>
            </a:pPr>
            <a:r>
              <a:rPr lang="en-US" b="1" dirty="0"/>
              <a:t>Load and validate weather, EV, and traffic data</a:t>
            </a:r>
          </a:p>
          <a:p>
            <a:pPr algn="just" rtl="0">
              <a:buFont typeface="+mj-lt"/>
              <a:buAutoNum type="arabicPeriod"/>
            </a:pPr>
            <a:r>
              <a:rPr lang="en-US" b="1" dirty="0"/>
              <a:t>Merge datasets into a time-series format</a:t>
            </a:r>
          </a:p>
          <a:p>
            <a:pPr algn="just" rtl="0">
              <a:buFont typeface="+mj-lt"/>
              <a:buAutoNum type="arabicPeriod"/>
            </a:pPr>
            <a:r>
              <a:rPr lang="en-US" b="1" dirty="0"/>
              <a:t>Apply Prophet and ARIMA for forecasting (2025–2027)</a:t>
            </a:r>
          </a:p>
          <a:p>
            <a:pPr algn="just" rtl="0">
              <a:buFont typeface="+mj-lt"/>
              <a:buAutoNum type="arabicPeriod"/>
            </a:pPr>
            <a:r>
              <a:rPr lang="en-US" b="1" dirty="0"/>
              <a:t>Generate visualizations (trends, scatter plots)</a:t>
            </a:r>
          </a:p>
          <a:p>
            <a:pPr algn="just" rtl="0">
              <a:buFont typeface="+mj-lt"/>
              <a:buAutoNum type="arabicPeriod"/>
            </a:pPr>
            <a:r>
              <a:rPr lang="en-US" b="1" dirty="0"/>
              <a:t>Produce a summary report with recommendations</a:t>
            </a:r>
          </a:p>
          <a:p>
            <a:pPr algn="just"/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23581-559C-AD3C-CC24-3F26CA5C2EDB}"/>
              </a:ext>
            </a:extLst>
          </p:cNvPr>
          <p:cNvSpPr txBox="1"/>
          <p:nvPr/>
        </p:nvSpPr>
        <p:spPr>
          <a:xfrm>
            <a:off x="757645" y="4692979"/>
            <a:ext cx="11083836" cy="156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dirty="0"/>
              <a:t>Output</a:t>
            </a:r>
          </a:p>
          <a:p>
            <a:pPr marL="800100" lvl="1" indent="-342900"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Combined weather data: combined_weather_data.csv</a:t>
            </a:r>
          </a:p>
          <a:p>
            <a:pPr marL="800100" lvl="1" indent="-342900"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Forecast plots: </a:t>
            </a:r>
            <a:r>
              <a:rPr lang="en-US" b="1" dirty="0" err="1"/>
              <a:t>prophet_forecast</a:t>
            </a:r>
            <a:r>
              <a:rPr lang="en-US" b="1" dirty="0"/>
              <a:t>_*.</a:t>
            </a:r>
            <a:r>
              <a:rPr lang="en-US" b="1" dirty="0" err="1"/>
              <a:t>png</a:t>
            </a:r>
            <a:r>
              <a:rPr lang="en-US" b="1" dirty="0"/>
              <a:t>, arima_forecast_*.png</a:t>
            </a:r>
          </a:p>
          <a:p>
            <a:pPr marL="800100" lvl="1" indent="-342900"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Report: ev_forecast_report.txt</a:t>
            </a:r>
          </a:p>
        </p:txBody>
      </p:sp>
    </p:spTree>
    <p:extLst>
      <p:ext uri="{BB962C8B-B14F-4D97-AF65-F5344CB8AC3E}">
        <p14:creationId xmlns:p14="http://schemas.microsoft.com/office/powerpoint/2010/main" val="411665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E2FF51BC-1BCA-0DDB-FBBF-72832245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0" y="1"/>
            <a:ext cx="107797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A1CC97-75EE-04F1-618D-1C011E06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2" y="519017"/>
            <a:ext cx="6734355" cy="5486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7963A8-8925-BB40-621F-3491339D8A82}"/>
              </a:ext>
            </a:extLst>
          </p:cNvPr>
          <p:cNvSpPr txBox="1"/>
          <p:nvPr/>
        </p:nvSpPr>
        <p:spPr>
          <a:xfrm>
            <a:off x="7205933" y="741871"/>
            <a:ext cx="4710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Steady Growth (2016-2019):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EV charging demand rose gradually from 2016 to 2019, reflecting increased adoption of electric vehicles and infrastructure development.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Peak and Decline (2020-2022):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Demand peaked sharply around 2020 at 600,000 weighted units, likely due to a surge in EV usage, but dropped significantly by 2022, possibly due to market saturation or economic factors.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Stabilization (2023-2024):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Post-2022, demand stabilized at around 100,000 units, indicating a potential leveling off of EV charging needs or shifts in energy consumption patterns.</a:t>
            </a:r>
          </a:p>
          <a:p>
            <a:pPr algn="just"/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705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CC8898-88AA-BD9C-8F36-48E9FFA5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9050"/>
            <a:ext cx="4127509" cy="3498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540FF-86F2-8528-7006-FF9A5745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" y="0"/>
            <a:ext cx="3848110" cy="3517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1F4DA-50F3-21FF-FD17-E19B2A833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49" y="9524"/>
            <a:ext cx="4210051" cy="3498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2F4A3-1E35-3625-CEED-E1EF0D494447}"/>
              </a:ext>
            </a:extLst>
          </p:cNvPr>
          <p:cNvSpPr txBox="1"/>
          <p:nvPr/>
        </p:nvSpPr>
        <p:spPr>
          <a:xfrm>
            <a:off x="0" y="3289300"/>
            <a:ext cx="3848110" cy="36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ARIMA(0,1,0) forecast for Seattle's weighted demand (2015–2026).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Blue line: Historical demand (2015–2023), peaks in 2020, drops in 2021, slight recovery by 2023.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Orange dashed line: Forecast (2024–2026), predicts stable demand at ~100,000 units.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Highlights past trends and future stability.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Note 2021 drop (possible external factors) and model's assumption of minimal future changes. </a:t>
            </a:r>
          </a:p>
          <a:p>
            <a:pPr algn="just">
              <a:lnSpc>
                <a:spcPct val="150000"/>
              </a:lnSpc>
            </a:pP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06135-AC80-CB84-C99C-83F46D35FBEF}"/>
              </a:ext>
            </a:extLst>
          </p:cNvPr>
          <p:cNvSpPr txBox="1"/>
          <p:nvPr/>
        </p:nvSpPr>
        <p:spPr>
          <a:xfrm>
            <a:off x="3898908" y="3587740"/>
            <a:ext cx="43687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ARIMA(0,0,0) forecast for San Diego's weighted demand (2015–2026).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Blue line: Historical demand (2015–2023), peaks at ~450 in 2019, drops sharply to ~50 by 2021, stays low through 2023.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Orange dashed line: Forecast (2024–2026), predicts stable demand at ~150 units.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Shows a significant peak and decline, with a modest forecasted recovery.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Highlight the 2019 peak and 2021 drop (likely due to external factors) and the model's projection of slight future growth.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88ECF-FAEB-C2BE-B531-40BF9B375F25}"/>
              </a:ext>
            </a:extLst>
          </p:cNvPr>
          <p:cNvSpPr txBox="1"/>
          <p:nvPr/>
        </p:nvSpPr>
        <p:spPr>
          <a:xfrm>
            <a:off x="8458200" y="3570371"/>
            <a:ext cx="3848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ARIMA(0,1,0) forecast for Vancouver's weighted demand (2015–2026).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Blue line: Historical demand (2015–2023), rises to ~100,000 in 2020, drops sharply to ~10,000 by 2021, slight increase by 2023.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Orange dashed line: Forecast (2024–2026), predicts stable demand at ~20,000 units.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Shows a dramatic peak in 2020 and decline in 2021, with a modest forecasted stabilization.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 the 2020 peak and 2021 drop (likely external factors) and the model's projection of flat future demand. 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6771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BFBC-B0CD-CD0A-1156-6A39C66C5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" y="0"/>
            <a:ext cx="5543561" cy="365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C07D8-B79C-7A76-9F6A-15DF03EC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0"/>
            <a:ext cx="6648450" cy="3657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650A66-A7D6-7094-E1D3-C2CE2D721DE4}"/>
              </a:ext>
            </a:extLst>
          </p:cNvPr>
          <p:cNvSpPr txBox="1"/>
          <p:nvPr/>
        </p:nvSpPr>
        <p:spPr>
          <a:xfrm>
            <a:off x="342900" y="4102100"/>
            <a:ext cx="5454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PACF and ACF plots for San Diego (d=0).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PACF: Strong spike at lag 0 (1.0), drops to near 0 for all other lags.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ACF: Strong spike at lag 0 (1.0), drops to near 0, slight negative correlation at higher lags.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Indicates no significant autocorrelation beyond lag 0, suggesting an ARIMA(0,0,0) model fits.</a:t>
            </a:r>
          </a:p>
          <a:p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C0E40-191C-D209-F671-EA2C55166FAB}"/>
              </a:ext>
            </a:extLst>
          </p:cNvPr>
          <p:cNvSpPr txBox="1"/>
          <p:nvPr/>
        </p:nvSpPr>
        <p:spPr>
          <a:xfrm>
            <a:off x="5915025" y="4102100"/>
            <a:ext cx="6121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br>
              <a:rPr lang="en-IN" sz="1600" b="0" i="0" dirty="0">
                <a:effectLst/>
              </a:rPr>
            </a:br>
            <a:r>
              <a:rPr lang="en-IN" sz="1600" b="0" i="0" dirty="0">
                <a:effectLst/>
              </a:rPr>
              <a:t>PACF and ACF plots for Vancouver (d=1).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</a:rPr>
              <a:t>PACF: Spike at lag 0 (1.0), minor negative correlation at lag 1 (~-0.25), negligible thereafter.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</a:rPr>
              <a:t>ACF: Spike at lag 0 (1.0), slight negative correlation at lag 1 (~-0.25), trends toward 0 with higher lags.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</a:rPr>
              <a:t>Suggests a differenced series (d=1) with no significant autocorrelation beyond lag 1, supporting ARIMA(0,1,0) model.</a:t>
            </a:r>
          </a:p>
        </p:txBody>
      </p:sp>
    </p:spTree>
    <p:extLst>
      <p:ext uri="{BB962C8B-B14F-4D97-AF65-F5344CB8AC3E}">
        <p14:creationId xmlns:p14="http://schemas.microsoft.com/office/powerpoint/2010/main" val="13595209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483</TotalTime>
  <Words>2194</Words>
  <Application>Microsoft Office PowerPoint</Application>
  <PresentationFormat>Widescreen</PresentationFormat>
  <Paragraphs>192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Gill Sans MT</vt:lpstr>
      <vt:lpstr>Parcel</vt:lpstr>
      <vt:lpstr>Electric Vehicle Charging Demand Forecasting</vt:lpstr>
      <vt:lpstr>Project Overview </vt:lpstr>
      <vt:lpstr> Data Sources </vt:lpstr>
      <vt:lpstr>Methodology</vt:lpstr>
      <vt:lpstr>Main Program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Streamlit Dashboard Overview</vt:lpstr>
      <vt:lpstr>PowerPoint Presentation</vt:lpstr>
      <vt:lpstr>PowerPoint Presentation</vt:lpstr>
      <vt:lpstr>PowerPoint Presentation</vt:lpstr>
      <vt:lpstr>Key Findings</vt:lpstr>
      <vt:lpstr>Limitations</vt:lpstr>
      <vt:lpstr>Future Work </vt:lpstr>
      <vt:lpstr>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Sherin Samuel</dc:creator>
  <cp:lastModifiedBy>Sherin Samuel</cp:lastModifiedBy>
  <cp:revision>10</cp:revision>
  <dcterms:created xsi:type="dcterms:W3CDTF">2025-04-29T04:45:53Z</dcterms:created>
  <dcterms:modified xsi:type="dcterms:W3CDTF">2025-04-30T11:17:22Z</dcterms:modified>
</cp:coreProperties>
</file>